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</p:sldMasterIdLst>
  <p:notesMasterIdLst>
    <p:notesMasterId r:id="rId29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7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385" r:id="rId19"/>
    <p:sldId id="386" r:id="rId20"/>
    <p:sldId id="387" r:id="rId21"/>
    <p:sldId id="388" r:id="rId22"/>
    <p:sldId id="389" r:id="rId23"/>
    <p:sldId id="391" r:id="rId24"/>
    <p:sldId id="392" r:id="rId25"/>
    <p:sldId id="393" r:id="rId26"/>
    <p:sldId id="390" r:id="rId27"/>
    <p:sldId id="282" r:id="rId28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30"/>
    </p:embeddedFont>
    <p:embeddedFont>
      <p:font typeface="Manjari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Ubuntu" panose="020B0504030602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8E14A-0B9F-4B3E-8AF4-B809C755CE7D}">
  <a:tblStyle styleId="{F5A8E14A-0B9F-4B3E-8AF4-B809C755CE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331345-9C36-4383-8163-6E16B1B080BA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1D602B-3356-45CA-BC4D-2F656ABCB79E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A00301-0983-4933-80B6-E31427A98924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5175A7E-AB97-462B-8BBC-C422EFE850F1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822C73D-3C7C-48A3-9608-0A981387CA70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96" autoAdjust="0"/>
  </p:normalViewPr>
  <p:slideViewPr>
    <p:cSldViewPr snapToGrid="0">
      <p:cViewPr varScale="1">
        <p:scale>
          <a:sx n="113" d="100"/>
          <a:sy n="11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c72ba98ae8_1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c72ba98ae8_1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c6a01074ef_0_1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c6a01074ef_0_18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c6a01074ef_0_18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c6a01074ef_0_18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c6a01074ef_0_18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c6a01074ef_0_18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c6a01074ef_0_18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c6a01074ef_0_18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c6a01074ef_0_18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c6a01074ef_0_18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a01074ef_0_18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a01074ef_0_18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7018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67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606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538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37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93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734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005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c6a01074ef_0_18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c6a01074ef_0_18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45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10363c24d96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10363c24d96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c33250489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c33250489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c33250489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c33250489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c6a01074ef_0_20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c6a01074ef_0_20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c6a01074ef_0_21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c6a01074ef_0_21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c6a01074ef_0_21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c6a01074ef_0_21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c72ba98ae8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c72ba98ae8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gc72ba98ae8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" name="Google Shape;2102;gc72ba98ae8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8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951" name="Google Shape;951;p38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8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8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49"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5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6" name="Google Shape;1256;p51"/>
          <p:cNvSpPr/>
          <p:nvPr/>
        </p:nvSpPr>
        <p:spPr>
          <a:xfrm>
            <a:off x="-419100" y="4163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1"/>
          <p:cNvSpPr/>
          <p:nvPr/>
        </p:nvSpPr>
        <p:spPr>
          <a:xfrm rot="4132171">
            <a:off x="6908594" y="2764384"/>
            <a:ext cx="3403944" cy="3389830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50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52"/>
          <p:cNvSpPr/>
          <p:nvPr/>
        </p:nvSpPr>
        <p:spPr>
          <a:xfrm rot="5400000">
            <a:off x="-2348450" y="757133"/>
            <a:ext cx="4913539" cy="3022943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51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53"/>
          <p:cNvSpPr/>
          <p:nvPr/>
        </p:nvSpPr>
        <p:spPr>
          <a:xfrm rot="5400000">
            <a:off x="-1338897" y="1434934"/>
            <a:ext cx="4906632" cy="319691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53"/>
          <p:cNvSpPr/>
          <p:nvPr/>
        </p:nvSpPr>
        <p:spPr>
          <a:xfrm>
            <a:off x="8115850" y="224478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5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52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5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7" name="Google Shape;1267;p54"/>
          <p:cNvSpPr/>
          <p:nvPr/>
        </p:nvSpPr>
        <p:spPr>
          <a:xfrm rot="3000392">
            <a:off x="-2523829" y="1793396"/>
            <a:ext cx="4913563" cy="3022958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63"/>
          <p:cNvSpPr/>
          <p:nvPr/>
        </p:nvSpPr>
        <p:spPr>
          <a:xfrm rot="288678" flipH="1">
            <a:off x="-1270417" y="553336"/>
            <a:ext cx="4658411" cy="476518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63"/>
          <p:cNvSpPr/>
          <p:nvPr/>
        </p:nvSpPr>
        <p:spPr>
          <a:xfrm>
            <a:off x="1334050" y="1127073"/>
            <a:ext cx="1522302" cy="1342795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63"/>
          <p:cNvGrpSpPr/>
          <p:nvPr/>
        </p:nvGrpSpPr>
        <p:grpSpPr>
          <a:xfrm>
            <a:off x="5119018" y="713081"/>
            <a:ext cx="2270935" cy="2260334"/>
            <a:chOff x="6762468" y="1386456"/>
            <a:chExt cx="2270935" cy="2260334"/>
          </a:xfrm>
        </p:grpSpPr>
        <p:sp>
          <p:nvSpPr>
            <p:cNvPr id="1555" name="Google Shape;1555;p6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6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6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6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6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6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6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6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6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63"/>
          <p:cNvSpPr/>
          <p:nvPr/>
        </p:nvSpPr>
        <p:spPr>
          <a:xfrm rot="-1848056" flipH="1">
            <a:off x="7756025" y="2517986"/>
            <a:ext cx="1938888" cy="3305698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p64"/>
          <p:cNvGrpSpPr/>
          <p:nvPr/>
        </p:nvGrpSpPr>
        <p:grpSpPr>
          <a:xfrm>
            <a:off x="5" y="-80449"/>
            <a:ext cx="2277317" cy="5304377"/>
            <a:chOff x="224725" y="566950"/>
            <a:chExt cx="1850875" cy="4311100"/>
          </a:xfrm>
        </p:grpSpPr>
        <p:sp>
          <p:nvSpPr>
            <p:cNvPr id="1591" name="Google Shape;1591;p64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4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4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4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4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4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4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4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4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4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4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4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4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4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64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5" name="Google Shape;1615;p64"/>
          <p:cNvSpPr/>
          <p:nvPr/>
        </p:nvSpPr>
        <p:spPr>
          <a:xfrm rot="-3415034" flipH="1">
            <a:off x="5349941" y="647072"/>
            <a:ext cx="4814608" cy="4095305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64"/>
          <p:cNvSpPr/>
          <p:nvPr/>
        </p:nvSpPr>
        <p:spPr>
          <a:xfrm rot="1379372">
            <a:off x="5149944" y="2281365"/>
            <a:ext cx="1343009" cy="1754062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64"/>
          <p:cNvSpPr/>
          <p:nvPr/>
        </p:nvSpPr>
        <p:spPr>
          <a:xfrm>
            <a:off x="-767475" y="502200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66"/>
          <p:cNvSpPr/>
          <p:nvPr/>
        </p:nvSpPr>
        <p:spPr>
          <a:xfrm rot="288619" flipH="1">
            <a:off x="-1653681" y="1325314"/>
            <a:ext cx="4829256" cy="4097619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66"/>
          <p:cNvSpPr/>
          <p:nvPr/>
        </p:nvSpPr>
        <p:spPr>
          <a:xfrm>
            <a:off x="7777725" y="671438"/>
            <a:ext cx="2264661" cy="1997587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66"/>
          <p:cNvSpPr/>
          <p:nvPr/>
        </p:nvSpPr>
        <p:spPr>
          <a:xfrm rot="8226410">
            <a:off x="757957" y="-908700"/>
            <a:ext cx="1938898" cy="3305715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0" name="Google Shape;1670;p66"/>
          <p:cNvGrpSpPr/>
          <p:nvPr/>
        </p:nvGrpSpPr>
        <p:grpSpPr>
          <a:xfrm rot="-3861937">
            <a:off x="6523183" y="1380139"/>
            <a:ext cx="2023570" cy="3313878"/>
            <a:chOff x="5754175" y="3922575"/>
            <a:chExt cx="682400" cy="1117525"/>
          </a:xfrm>
        </p:grpSpPr>
        <p:sp>
          <p:nvSpPr>
            <p:cNvPr id="1671" name="Google Shape;1671;p66"/>
            <p:cNvSpPr/>
            <p:nvPr/>
          </p:nvSpPr>
          <p:spPr>
            <a:xfrm>
              <a:off x="5754175" y="4953250"/>
              <a:ext cx="70700" cy="86850"/>
            </a:xfrm>
            <a:custGeom>
              <a:avLst/>
              <a:gdLst/>
              <a:ahLst/>
              <a:cxnLst/>
              <a:rect l="l" t="t" r="r" b="b"/>
              <a:pathLst>
                <a:path w="2828" h="3474" extrusionOk="0">
                  <a:moveTo>
                    <a:pt x="1855" y="1"/>
                  </a:moveTo>
                  <a:cubicBezTo>
                    <a:pt x="1855" y="1"/>
                    <a:pt x="0" y="3283"/>
                    <a:pt x="973" y="3466"/>
                  </a:cubicBezTo>
                  <a:cubicBezTo>
                    <a:pt x="1000" y="3471"/>
                    <a:pt x="1027" y="3473"/>
                    <a:pt x="1054" y="3473"/>
                  </a:cubicBezTo>
                  <a:cubicBezTo>
                    <a:pt x="1994" y="3473"/>
                    <a:pt x="2827" y="456"/>
                    <a:pt x="2827" y="456"/>
                  </a:cubicBezTo>
                  <a:lnTo>
                    <a:pt x="1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6"/>
            <p:cNvSpPr/>
            <p:nvPr/>
          </p:nvSpPr>
          <p:spPr>
            <a:xfrm>
              <a:off x="5768600" y="4780750"/>
              <a:ext cx="193050" cy="209925"/>
            </a:xfrm>
            <a:custGeom>
              <a:avLst/>
              <a:gdLst/>
              <a:ahLst/>
              <a:cxnLst/>
              <a:rect l="l" t="t" r="r" b="b"/>
              <a:pathLst>
                <a:path w="7722" h="8397" extrusionOk="0">
                  <a:moveTo>
                    <a:pt x="1065" y="1"/>
                  </a:moveTo>
                  <a:cubicBezTo>
                    <a:pt x="1065" y="1"/>
                    <a:pt x="1" y="7812"/>
                    <a:pt x="1156" y="8359"/>
                  </a:cubicBezTo>
                  <a:cubicBezTo>
                    <a:pt x="1208" y="8384"/>
                    <a:pt x="1269" y="8396"/>
                    <a:pt x="1338" y="8396"/>
                  </a:cubicBezTo>
                  <a:cubicBezTo>
                    <a:pt x="2789" y="8396"/>
                    <a:pt x="7721" y="3131"/>
                    <a:pt x="7721" y="3131"/>
                  </a:cubicBezTo>
                  <a:lnTo>
                    <a:pt x="1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6"/>
            <p:cNvSpPr/>
            <p:nvPr/>
          </p:nvSpPr>
          <p:spPr>
            <a:xfrm>
              <a:off x="5795200" y="4343050"/>
              <a:ext cx="389100" cy="516000"/>
            </a:xfrm>
            <a:custGeom>
              <a:avLst/>
              <a:gdLst/>
              <a:ahLst/>
              <a:cxnLst/>
              <a:rect l="l" t="t" r="r" b="b"/>
              <a:pathLst>
                <a:path w="15564" h="20640" extrusionOk="0">
                  <a:moveTo>
                    <a:pt x="8329" y="1"/>
                  </a:moveTo>
                  <a:cubicBezTo>
                    <a:pt x="8329" y="1"/>
                    <a:pt x="7296" y="1399"/>
                    <a:pt x="5715" y="5047"/>
                  </a:cubicBezTo>
                  <a:cubicBezTo>
                    <a:pt x="4104" y="8694"/>
                    <a:pt x="1" y="17509"/>
                    <a:pt x="1" y="17509"/>
                  </a:cubicBezTo>
                  <a:lnTo>
                    <a:pt x="6657" y="20639"/>
                  </a:lnTo>
                  <a:cubicBezTo>
                    <a:pt x="6657" y="20639"/>
                    <a:pt x="7387" y="19728"/>
                    <a:pt x="9636" y="15381"/>
                  </a:cubicBezTo>
                  <a:cubicBezTo>
                    <a:pt x="12281" y="10305"/>
                    <a:pt x="15563" y="3010"/>
                    <a:pt x="15563" y="3010"/>
                  </a:cubicBezTo>
                  <a:lnTo>
                    <a:pt x="83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6"/>
            <p:cNvSpPr/>
            <p:nvPr/>
          </p:nvSpPr>
          <p:spPr>
            <a:xfrm>
              <a:off x="6003425" y="3922575"/>
              <a:ext cx="433150" cy="579525"/>
            </a:xfrm>
            <a:custGeom>
              <a:avLst/>
              <a:gdLst/>
              <a:ahLst/>
              <a:cxnLst/>
              <a:rect l="l" t="t" r="r" b="b"/>
              <a:pathLst>
                <a:path w="17326" h="23181" extrusionOk="0">
                  <a:moveTo>
                    <a:pt x="11816" y="1"/>
                  </a:moveTo>
                  <a:cubicBezTo>
                    <a:pt x="10345" y="1"/>
                    <a:pt x="8903" y="821"/>
                    <a:pt x="8085" y="2200"/>
                  </a:cubicBezTo>
                  <a:cubicBezTo>
                    <a:pt x="6535" y="4814"/>
                    <a:pt x="0" y="16820"/>
                    <a:pt x="0" y="16820"/>
                  </a:cubicBezTo>
                  <a:lnTo>
                    <a:pt x="7234" y="19829"/>
                  </a:lnTo>
                  <a:cubicBezTo>
                    <a:pt x="7234" y="19829"/>
                    <a:pt x="13515" y="6181"/>
                    <a:pt x="13978" y="6181"/>
                  </a:cubicBezTo>
                  <a:cubicBezTo>
                    <a:pt x="13979" y="6181"/>
                    <a:pt x="13981" y="6181"/>
                    <a:pt x="13982" y="6181"/>
                  </a:cubicBezTo>
                  <a:cubicBezTo>
                    <a:pt x="14469" y="6273"/>
                    <a:pt x="8237" y="17276"/>
                    <a:pt x="8481" y="20619"/>
                  </a:cubicBezTo>
                  <a:cubicBezTo>
                    <a:pt x="8589" y="22468"/>
                    <a:pt x="9616" y="23180"/>
                    <a:pt x="10214" y="23180"/>
                  </a:cubicBezTo>
                  <a:cubicBezTo>
                    <a:pt x="10451" y="23180"/>
                    <a:pt x="10621" y="23068"/>
                    <a:pt x="10639" y="22869"/>
                  </a:cubicBezTo>
                  <a:cubicBezTo>
                    <a:pt x="10730" y="22109"/>
                    <a:pt x="8845" y="21835"/>
                    <a:pt x="9757" y="19130"/>
                  </a:cubicBezTo>
                  <a:cubicBezTo>
                    <a:pt x="12493" y="10802"/>
                    <a:pt x="17326" y="5300"/>
                    <a:pt x="15411" y="2169"/>
                  </a:cubicBezTo>
                  <a:cubicBezTo>
                    <a:pt x="14477" y="660"/>
                    <a:pt x="13135" y="1"/>
                    <a:pt x="118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/>
        </p:nvSpPr>
        <p:spPr>
          <a:xfrm rot="-996204" flipH="1">
            <a:off x="-917706" y="-448408"/>
            <a:ext cx="3403937" cy="338982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" name="Google Shape;109;p6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Hammersmith One"/>
              <a:buAutoNum type="arabicPeriod"/>
              <a:defRPr sz="1600">
                <a:solidFill>
                  <a:srgbClr val="806860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ammersmith One"/>
              <a:buAutoNum type="alphaLcPeriod"/>
              <a:defRPr sz="16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rabicPeriod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alphaLcPeriod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FEDD4F"/>
              </a:buClr>
              <a:buSzPts val="1400"/>
              <a:buFont typeface="Hammersmith One"/>
              <a:buAutoNum type="romanLcPeriod"/>
              <a:defRPr sz="1200"/>
            </a:lvl9pPr>
          </a:lstStyle>
          <a:p>
            <a:endParaRPr/>
          </a:p>
        </p:txBody>
      </p:sp>
      <p:grpSp>
        <p:nvGrpSpPr>
          <p:cNvPr id="113" name="Google Shape;113;p7"/>
          <p:cNvGrpSpPr/>
          <p:nvPr/>
        </p:nvGrpSpPr>
        <p:grpSpPr>
          <a:xfrm>
            <a:off x="8039875" y="1772525"/>
            <a:ext cx="2052600" cy="2052600"/>
            <a:chOff x="-1185375" y="1414000"/>
            <a:chExt cx="2052600" cy="2052600"/>
          </a:xfrm>
        </p:grpSpPr>
        <p:sp>
          <p:nvSpPr>
            <p:cNvPr id="114" name="Google Shape;114;p7"/>
            <p:cNvSpPr/>
            <p:nvPr/>
          </p:nvSpPr>
          <p:spPr>
            <a:xfrm>
              <a:off x="-1185375" y="1414000"/>
              <a:ext cx="2052600" cy="205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-1140322" y="1463656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-730833" y="1637371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-620381" y="1470575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-212008" y="1463656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197481" y="1576386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348160" y="1599422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-1074782" y="2080254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-924060" y="1822561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-1010358" y="1944488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-821687" y="1731707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-413315" y="1731707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-3825" y="1731707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04547" y="1766218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-1136884" y="2350540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-1028753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-620381" y="2094050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-212008" y="2094050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197481" y="2092890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05853" y="2092890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-1131125" y="2435678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-82168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-413315" y="243567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-3825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404547" y="243567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-1028753" y="2801503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-6203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-212008" y="28015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97481" y="28015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05853" y="2886598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-636497" y="3228269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-671008" y="3143131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-413315" y="3143131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-3825" y="3143131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404547" y="3228269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806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7"/>
          <p:cNvSpPr/>
          <p:nvPr/>
        </p:nvSpPr>
        <p:spPr>
          <a:xfrm flipH="1">
            <a:off x="-817503" y="2575150"/>
            <a:ext cx="2540578" cy="3781493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/>
          <p:nvPr/>
        </p:nvSpPr>
        <p:spPr>
          <a:xfrm>
            <a:off x="763275" y="799200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6926300" y="-86950"/>
            <a:ext cx="4030804" cy="5999550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12700" y="3113038"/>
            <a:ext cx="1938817" cy="3305577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0" name="Google Shape;220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>
            <a:hlinkClick r:id="rId3" action="ppaction://hlinksldjump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2" name="Google Shape;232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2_1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"/>
          <p:cNvSpPr/>
          <p:nvPr/>
        </p:nvSpPr>
        <p:spPr>
          <a:xfrm rot="-1690000">
            <a:off x="4770052" y="3432202"/>
            <a:ext cx="4311133" cy="2652327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2"/>
          <p:cNvSpPr/>
          <p:nvPr/>
        </p:nvSpPr>
        <p:spPr>
          <a:xfrm rot="-8976185">
            <a:off x="-892229" y="695729"/>
            <a:ext cx="3210901" cy="3197587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22"/>
          <p:cNvGrpSpPr/>
          <p:nvPr/>
        </p:nvGrpSpPr>
        <p:grpSpPr>
          <a:xfrm>
            <a:off x="5420243" y="-954594"/>
            <a:ext cx="2270935" cy="2260334"/>
            <a:chOff x="6762468" y="1386456"/>
            <a:chExt cx="2270935" cy="2260334"/>
          </a:xfrm>
        </p:grpSpPr>
        <p:sp>
          <p:nvSpPr>
            <p:cNvPr id="504" name="Google Shape;504;p22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2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2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22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8" name="Google Shape;538;p22"/>
          <p:cNvSpPr txBox="1">
            <a:spLocks noGrp="1"/>
          </p:cNvSpPr>
          <p:nvPr>
            <p:ph type="subTitle" idx="1"/>
          </p:nvPr>
        </p:nvSpPr>
        <p:spPr>
          <a:xfrm>
            <a:off x="1569450" y="2756350"/>
            <a:ext cx="6005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4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1" name="Google Shape;541;p23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eriod"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542" name="Google Shape;542;p23"/>
          <p:cNvSpPr/>
          <p:nvPr/>
        </p:nvSpPr>
        <p:spPr>
          <a:xfrm>
            <a:off x="-598400" y="3985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3"/>
          <p:cNvSpPr/>
          <p:nvPr/>
        </p:nvSpPr>
        <p:spPr>
          <a:xfrm rot="7619243">
            <a:off x="7150868" y="2766901"/>
            <a:ext cx="3210914" cy="3197601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Google Shape;544;p23"/>
          <p:cNvGrpSpPr/>
          <p:nvPr/>
        </p:nvGrpSpPr>
        <p:grpSpPr>
          <a:xfrm>
            <a:off x="7295305" y="-672969"/>
            <a:ext cx="2270935" cy="2260334"/>
            <a:chOff x="6762468" y="1386456"/>
            <a:chExt cx="2270935" cy="2260334"/>
          </a:xfrm>
        </p:grpSpPr>
        <p:sp>
          <p:nvSpPr>
            <p:cNvPr id="545" name="Google Shape;545;p2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 ">
  <p:cSld name="CUSTOM_32_2_1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/>
          <p:nvPr/>
        </p:nvSpPr>
        <p:spPr>
          <a:xfrm rot="672094">
            <a:off x="-3534661" y="414138"/>
            <a:ext cx="4680680" cy="4251900"/>
          </a:xfrm>
          <a:custGeom>
            <a:avLst/>
            <a:gdLst/>
            <a:ahLst/>
            <a:cxnLst/>
            <a:rect l="l" t="t" r="r" b="b"/>
            <a:pathLst>
              <a:path w="65181" h="59210" extrusionOk="0">
                <a:moveTo>
                  <a:pt x="23617" y="9808"/>
                </a:moveTo>
                <a:cubicBezTo>
                  <a:pt x="25785" y="15712"/>
                  <a:pt x="27153" y="21883"/>
                  <a:pt x="35092" y="17079"/>
                </a:cubicBezTo>
                <a:cubicBezTo>
                  <a:pt x="42998" y="12309"/>
                  <a:pt x="55740" y="12376"/>
                  <a:pt x="59276" y="17546"/>
                </a:cubicBezTo>
                <a:cubicBezTo>
                  <a:pt x="62812" y="22717"/>
                  <a:pt x="56140" y="30055"/>
                  <a:pt x="55940" y="36393"/>
                </a:cubicBezTo>
                <a:cubicBezTo>
                  <a:pt x="55740" y="42731"/>
                  <a:pt x="65180" y="49603"/>
                  <a:pt x="57741" y="54406"/>
                </a:cubicBezTo>
                <a:cubicBezTo>
                  <a:pt x="50303" y="59210"/>
                  <a:pt x="31556" y="57108"/>
                  <a:pt x="33224" y="47535"/>
                </a:cubicBezTo>
                <a:cubicBezTo>
                  <a:pt x="34892" y="37928"/>
                  <a:pt x="25719" y="35026"/>
                  <a:pt x="17579" y="31256"/>
                </a:cubicBezTo>
                <a:cubicBezTo>
                  <a:pt x="9440" y="27520"/>
                  <a:pt x="0" y="13744"/>
                  <a:pt x="7706" y="6872"/>
                </a:cubicBezTo>
                <a:cubicBezTo>
                  <a:pt x="15411" y="1"/>
                  <a:pt x="21449" y="3870"/>
                  <a:pt x="23617" y="980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264550" y="465501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4" name="Google Shape;694;p27"/>
          <p:cNvSpPr txBox="1">
            <a:spLocks noGrp="1"/>
          </p:cNvSpPr>
          <p:nvPr>
            <p:ph type="subTitle" idx="1"/>
          </p:nvPr>
        </p:nvSpPr>
        <p:spPr>
          <a:xfrm>
            <a:off x="713250" y="1126100"/>
            <a:ext cx="77175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Ubuntu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59" r:id="rId6"/>
    <p:sldLayoutId id="2147483668" r:id="rId7"/>
    <p:sldLayoutId id="2147483669" r:id="rId8"/>
    <p:sldLayoutId id="2147483673" r:id="rId9"/>
    <p:sldLayoutId id="2147483684" r:id="rId10"/>
    <p:sldLayoutId id="2147483697" r:id="rId11"/>
    <p:sldLayoutId id="2147483698" r:id="rId12"/>
    <p:sldLayoutId id="2147483699" r:id="rId13"/>
    <p:sldLayoutId id="2147483700" r:id="rId14"/>
    <p:sldLayoutId id="2147483709" r:id="rId15"/>
    <p:sldLayoutId id="2147483710" r:id="rId16"/>
    <p:sldLayoutId id="2147483712" r:id="rId1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3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>
                <a:solidFill>
                  <a:schemeClr val="accent2"/>
                </a:solidFill>
              </a:rPr>
              <a:t>BLOOD BANK </a:t>
            </a:r>
            <a:br>
              <a:rPr lang="en-IN" sz="4800" dirty="0">
                <a:solidFill>
                  <a:schemeClr val="accent2"/>
                </a:solidFill>
              </a:rPr>
            </a:br>
            <a:r>
              <a:rPr lang="en-IN" sz="4800" dirty="0">
                <a:solidFill>
                  <a:schemeClr val="accent2"/>
                </a:solidFill>
              </a:rPr>
              <a:t>MANAGEMENT SYSTEM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006" name="Google Shape;2006;p83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is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F353BE-09B1-C7AB-0D21-BD36B5CAB05A}"/>
              </a:ext>
            </a:extLst>
          </p:cNvPr>
          <p:cNvSpPr txBox="1"/>
          <p:nvPr/>
        </p:nvSpPr>
        <p:spPr>
          <a:xfrm>
            <a:off x="3420533" y="460586"/>
            <a:ext cx="1916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1.DONAR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C032D-40B3-3E39-6EF2-DCC5FEDE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27" y="1314026"/>
            <a:ext cx="4091093" cy="3237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6BF12D-070F-0684-9098-9455B09C3B3B}"/>
              </a:ext>
            </a:extLst>
          </p:cNvPr>
          <p:cNvSpPr txBox="1"/>
          <p:nvPr/>
        </p:nvSpPr>
        <p:spPr>
          <a:xfrm>
            <a:off x="927947" y="2289386"/>
            <a:ext cx="3386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The server starts loading the page 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and until you click ok ,it won’t enter the main page.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0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IN DONOR</a:t>
            </a:r>
            <a:endParaRPr dirty="0"/>
          </a:p>
        </p:txBody>
      </p:sp>
      <p:sp>
        <p:nvSpPr>
          <p:cNvPr id="2168" name="Google Shape;2168;p100"/>
          <p:cNvSpPr/>
          <p:nvPr/>
        </p:nvSpPr>
        <p:spPr>
          <a:xfrm rot="-996204" flipH="1">
            <a:off x="-917706" y="-448408"/>
            <a:ext cx="3403937" cy="3389824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775F5-0409-EA72-33F9-4BC6D47C0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613" y="2330028"/>
            <a:ext cx="7105228" cy="1937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D7EF8-9DB5-69B5-BCA3-F83D165A0FC4}"/>
              </a:ext>
            </a:extLst>
          </p:cNvPr>
          <p:cNvSpPr txBox="1"/>
          <p:nvPr/>
        </p:nvSpPr>
        <p:spPr>
          <a:xfrm>
            <a:off x="1708387" y="1211808"/>
            <a:ext cx="5514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all the organisations that handle the particular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donar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0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DONATION IN DONOR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C992B-6A47-6690-FA4B-24D0A071FB19}"/>
              </a:ext>
            </a:extLst>
          </p:cNvPr>
          <p:cNvSpPr txBox="1"/>
          <p:nvPr/>
        </p:nvSpPr>
        <p:spPr>
          <a:xfrm>
            <a:off x="2126827" y="1064525"/>
            <a:ext cx="543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all the donations made by the particular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donar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5D2699-CDF3-97F2-B827-E00F9CEA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7" y="2571750"/>
            <a:ext cx="8283786" cy="2048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02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LOGOUT BUTTON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21FDA-13B4-9075-428C-03AFB2427A0A}"/>
              </a:ext>
            </a:extLst>
          </p:cNvPr>
          <p:cNvSpPr txBox="1"/>
          <p:nvPr/>
        </p:nvSpPr>
        <p:spPr>
          <a:xfrm>
            <a:off x="1974274" y="1064525"/>
            <a:ext cx="6631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As soon as you click on LOGOUT button, it will ask you again whether you are sure or not.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03A02-8797-B1B5-DF99-F37C349A7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095" y="2320636"/>
            <a:ext cx="4945809" cy="1641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03"/>
          <p:cNvSpPr txBox="1">
            <a:spLocks noGrp="1"/>
          </p:cNvSpPr>
          <p:nvPr>
            <p:ph type="title"/>
          </p:nvPr>
        </p:nvSpPr>
        <p:spPr>
          <a:xfrm>
            <a:off x="2223654" y="523025"/>
            <a:ext cx="5153891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2.HOSPITAL</a:t>
            </a:r>
            <a:endParaRPr dirty="0"/>
          </a:p>
        </p:txBody>
      </p:sp>
      <p:sp>
        <p:nvSpPr>
          <p:cNvPr id="2285" name="Google Shape;2285;p103">
            <a:hlinkClick r:id="rId3" action="ppaction://hlinksldjump"/>
          </p:cNvPr>
          <p:cNvSpPr/>
          <p:nvPr/>
        </p:nvSpPr>
        <p:spPr>
          <a:xfrm>
            <a:off x="6348888" y="3023488"/>
            <a:ext cx="19775" cy="19775"/>
          </a:xfrm>
          <a:custGeom>
            <a:avLst/>
            <a:gdLst/>
            <a:ahLst/>
            <a:cxnLst/>
            <a:rect l="l" t="t" r="r" b="b"/>
            <a:pathLst>
              <a:path w="791" h="791" extrusionOk="0">
                <a:moveTo>
                  <a:pt x="396" y="1"/>
                </a:moveTo>
                <a:cubicBezTo>
                  <a:pt x="183" y="1"/>
                  <a:pt x="0" y="153"/>
                  <a:pt x="0" y="396"/>
                </a:cubicBezTo>
                <a:cubicBezTo>
                  <a:pt x="0" y="609"/>
                  <a:pt x="183" y="791"/>
                  <a:pt x="396" y="791"/>
                </a:cubicBezTo>
                <a:cubicBezTo>
                  <a:pt x="608" y="791"/>
                  <a:pt x="791" y="609"/>
                  <a:pt x="791" y="396"/>
                </a:cubicBezTo>
                <a:cubicBezTo>
                  <a:pt x="791" y="153"/>
                  <a:pt x="608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0FF46-1A4B-F5B7-77CA-0747AE6C7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798" y="1288473"/>
            <a:ext cx="3596952" cy="3221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74EA3-9F60-3F2C-6FD9-24AA82214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220" y="2044511"/>
            <a:ext cx="3144982" cy="2167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04"/>
          <p:cNvSpPr txBox="1">
            <a:spLocks noGrp="1"/>
          </p:cNvSpPr>
          <p:nvPr>
            <p:ph type="title"/>
          </p:nvPr>
        </p:nvSpPr>
        <p:spPr>
          <a:xfrm>
            <a:off x="110836" y="523025"/>
            <a:ext cx="8319914" cy="917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IN HOSPITAL</a:t>
            </a:r>
            <a:endParaRPr dirty="0"/>
          </a:p>
        </p:txBody>
      </p:sp>
      <p:sp>
        <p:nvSpPr>
          <p:cNvPr id="2321" name="Google Shape;2321;p104">
            <a:hlinkClick r:id="rId3" action="ppaction://hlinksldjump"/>
          </p:cNvPr>
          <p:cNvSpPr/>
          <p:nvPr/>
        </p:nvSpPr>
        <p:spPr>
          <a:xfrm>
            <a:off x="6348888" y="2860863"/>
            <a:ext cx="19775" cy="19800"/>
          </a:xfrm>
          <a:custGeom>
            <a:avLst/>
            <a:gdLst/>
            <a:ahLst/>
            <a:cxnLst/>
            <a:rect l="l" t="t" r="r" b="b"/>
            <a:pathLst>
              <a:path w="791" h="792" extrusionOk="0">
                <a:moveTo>
                  <a:pt x="396" y="1"/>
                </a:moveTo>
                <a:cubicBezTo>
                  <a:pt x="183" y="1"/>
                  <a:pt x="0" y="183"/>
                  <a:pt x="0" y="396"/>
                </a:cubicBezTo>
                <a:cubicBezTo>
                  <a:pt x="0" y="609"/>
                  <a:pt x="183" y="791"/>
                  <a:pt x="396" y="791"/>
                </a:cubicBezTo>
                <a:cubicBezTo>
                  <a:pt x="608" y="791"/>
                  <a:pt x="791" y="609"/>
                  <a:pt x="791" y="396"/>
                </a:cubicBezTo>
                <a:cubicBezTo>
                  <a:pt x="791" y="183"/>
                  <a:pt x="608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104">
            <a:hlinkClick r:id="rId3" action="ppaction://hlinksldjump"/>
          </p:cNvPr>
          <p:cNvSpPr/>
          <p:nvPr/>
        </p:nvSpPr>
        <p:spPr>
          <a:xfrm>
            <a:off x="6348888" y="3023488"/>
            <a:ext cx="19775" cy="19775"/>
          </a:xfrm>
          <a:custGeom>
            <a:avLst/>
            <a:gdLst/>
            <a:ahLst/>
            <a:cxnLst/>
            <a:rect l="l" t="t" r="r" b="b"/>
            <a:pathLst>
              <a:path w="791" h="791" extrusionOk="0">
                <a:moveTo>
                  <a:pt x="396" y="1"/>
                </a:moveTo>
                <a:cubicBezTo>
                  <a:pt x="183" y="1"/>
                  <a:pt x="0" y="153"/>
                  <a:pt x="0" y="396"/>
                </a:cubicBezTo>
                <a:cubicBezTo>
                  <a:pt x="0" y="609"/>
                  <a:pt x="183" y="791"/>
                  <a:pt x="396" y="791"/>
                </a:cubicBezTo>
                <a:cubicBezTo>
                  <a:pt x="608" y="791"/>
                  <a:pt x="791" y="609"/>
                  <a:pt x="791" y="396"/>
                </a:cubicBezTo>
                <a:cubicBezTo>
                  <a:pt x="791" y="153"/>
                  <a:pt x="608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7674E-7BE0-361F-4E4F-1392F11CED36}"/>
              </a:ext>
            </a:extLst>
          </p:cNvPr>
          <p:cNvSpPr txBox="1"/>
          <p:nvPr/>
        </p:nvSpPr>
        <p:spPr>
          <a:xfrm>
            <a:off x="1281546" y="1429549"/>
            <a:ext cx="5869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   This will show all the organisations that handle the particular hospital.</a:t>
            </a:r>
          </a:p>
          <a:p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DB797-BD2B-8284-7A80-00EE724F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780" y="2776669"/>
            <a:ext cx="6787291" cy="12903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0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CONSUMER IN HOSPITAL</a:t>
            </a:r>
            <a:endParaRPr sz="2800" dirty="0"/>
          </a:p>
        </p:txBody>
      </p:sp>
      <p:sp>
        <p:nvSpPr>
          <p:cNvPr id="2340" name="Google Shape;2340;p105">
            <a:hlinkClick r:id="rId3" action="ppaction://hlinksldjump"/>
          </p:cNvPr>
          <p:cNvSpPr/>
          <p:nvPr/>
        </p:nvSpPr>
        <p:spPr>
          <a:xfrm>
            <a:off x="6348888" y="3023488"/>
            <a:ext cx="19775" cy="19775"/>
          </a:xfrm>
          <a:custGeom>
            <a:avLst/>
            <a:gdLst/>
            <a:ahLst/>
            <a:cxnLst/>
            <a:rect l="l" t="t" r="r" b="b"/>
            <a:pathLst>
              <a:path w="791" h="791" extrusionOk="0">
                <a:moveTo>
                  <a:pt x="396" y="1"/>
                </a:moveTo>
                <a:cubicBezTo>
                  <a:pt x="183" y="1"/>
                  <a:pt x="0" y="153"/>
                  <a:pt x="0" y="396"/>
                </a:cubicBezTo>
                <a:cubicBezTo>
                  <a:pt x="0" y="609"/>
                  <a:pt x="183" y="791"/>
                  <a:pt x="396" y="791"/>
                </a:cubicBezTo>
                <a:cubicBezTo>
                  <a:pt x="608" y="791"/>
                  <a:pt x="791" y="609"/>
                  <a:pt x="791" y="396"/>
                </a:cubicBezTo>
                <a:cubicBezTo>
                  <a:pt x="791" y="153"/>
                  <a:pt x="608" y="1"/>
                  <a:pt x="3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DD31E-42DF-3CD8-5512-7EE9BE207E4E}"/>
              </a:ext>
            </a:extLst>
          </p:cNvPr>
          <p:cNvSpPr txBox="1"/>
          <p:nvPr/>
        </p:nvSpPr>
        <p:spPr>
          <a:xfrm>
            <a:off x="1774720" y="1098154"/>
            <a:ext cx="559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the blood type and quantity consumed by the hospital.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2A293-132D-6BB6-3E15-3183BB7DE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5" y="2424546"/>
            <a:ext cx="8042563" cy="199505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277708" y="523025"/>
            <a:ext cx="3840479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3.ORGANISATION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30AF8-ADE1-614A-367D-4C1F8BAD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40747"/>
            <a:ext cx="4254201" cy="267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98C844-FA2E-4D2D-DBE2-138335B747D1}"/>
              </a:ext>
            </a:extLst>
          </p:cNvPr>
          <p:cNvSpPr txBox="1"/>
          <p:nvPr/>
        </p:nvSpPr>
        <p:spPr>
          <a:xfrm>
            <a:off x="1225974" y="2072640"/>
            <a:ext cx="2892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By clicking on Add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Inventory,you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can add the blood records of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donars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and hospitals.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INVENTORY IN ORGANISATION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3F454-3CFA-A607-C37E-97033CE6EF3B}"/>
              </a:ext>
            </a:extLst>
          </p:cNvPr>
          <p:cNvSpPr txBox="1"/>
          <p:nvPr/>
        </p:nvSpPr>
        <p:spPr>
          <a:xfrm>
            <a:off x="2390987" y="1111939"/>
            <a:ext cx="6217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you all the blood records whether in or out.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D8772-897C-B10D-36F0-B6E8AA10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733" y="2472166"/>
            <a:ext cx="7161688" cy="17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0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DONARS IN ORGANISATION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255AF-9D7B-2A9A-A384-D3AB9975A8EA}"/>
              </a:ext>
            </a:extLst>
          </p:cNvPr>
          <p:cNvSpPr txBox="1"/>
          <p:nvPr/>
        </p:nvSpPr>
        <p:spPr>
          <a:xfrm>
            <a:off x="2397760" y="1064525"/>
            <a:ext cx="4233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 This will show you all the blood records of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donars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C9F68-B38D-0CCF-B8FC-DB7E29FC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98" y="2695786"/>
            <a:ext cx="7216275" cy="16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85"/>
          <p:cNvSpPr txBox="1">
            <a:spLocks noGrp="1"/>
          </p:cNvSpPr>
          <p:nvPr>
            <p:ph type="subTitle" idx="1"/>
          </p:nvPr>
        </p:nvSpPr>
        <p:spPr>
          <a:xfrm>
            <a:off x="3905700" y="3664373"/>
            <a:ext cx="1923600" cy="745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The Homepage of the project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18" name="Google Shape;2018;p85"/>
          <p:cNvSpPr txBox="1">
            <a:spLocks noGrp="1"/>
          </p:cNvSpPr>
          <p:nvPr>
            <p:ph type="subTitle" idx="2"/>
          </p:nvPr>
        </p:nvSpPr>
        <p:spPr>
          <a:xfrm>
            <a:off x="1391100" y="3721963"/>
            <a:ext cx="1923600" cy="79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Various technologies used in the project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19" name="Google Shape;2019;p8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20" name="Google Shape;2020;p85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 dirty="0"/>
              <a:t>INTRODUCTI</a:t>
            </a:r>
            <a:r>
              <a:rPr lang="en-IN" dirty="0"/>
              <a:t>ON</a:t>
            </a:r>
            <a:endParaRPr dirty="0"/>
          </a:p>
        </p:txBody>
      </p:sp>
      <p:sp>
        <p:nvSpPr>
          <p:cNvPr id="2021" name="Google Shape;2021;p85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uFill>
                  <a:noFill/>
                </a:uFill>
              </a:rPr>
              <a:t>PACKAGES INSTALLED</a:t>
            </a:r>
            <a:endParaRPr sz="1600" dirty="0"/>
          </a:p>
        </p:txBody>
      </p:sp>
      <p:sp>
        <p:nvSpPr>
          <p:cNvPr id="2022" name="Google Shape;2022;p85">
            <a:hlinkClick r:id="rId4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672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uFill>
                  <a:noFill/>
                </a:uFill>
              </a:rPr>
              <a:t>TECHNOLOGIES USED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2023" name="Google Shape;2023;p85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1800" dirty="0"/>
              <a:t>WELCOMING PAGE</a:t>
            </a:r>
            <a:endParaRPr sz="1800" dirty="0"/>
          </a:p>
        </p:txBody>
      </p:sp>
      <p:sp>
        <p:nvSpPr>
          <p:cNvPr id="2024" name="Google Shape;2024;p85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What is Blood Bank Management System?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25" name="Google Shape;2025;p85"/>
          <p:cNvSpPr txBox="1">
            <a:spLocks noGrp="1"/>
          </p:cNvSpPr>
          <p:nvPr>
            <p:ph type="subTitle" idx="8"/>
          </p:nvPr>
        </p:nvSpPr>
        <p:spPr>
          <a:xfrm>
            <a:off x="3905700" y="2026741"/>
            <a:ext cx="1923600" cy="827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Packages like </a:t>
            </a:r>
            <a:r>
              <a:rPr lang="en-IN" dirty="0" err="1">
                <a:solidFill>
                  <a:schemeClr val="accent3"/>
                </a:solidFill>
              </a:rPr>
              <a:t>bcrypt,mongoose,axios</a:t>
            </a:r>
            <a:r>
              <a:rPr lang="en-IN" dirty="0">
                <a:solidFill>
                  <a:schemeClr val="accent3"/>
                </a:solidFill>
              </a:rPr>
              <a:t> etc.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26" name="Google Shape;2026;p85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3" action="ppaction://hlinksldjump"/>
              </a:rPr>
              <a:t>01</a:t>
            </a:r>
            <a:endParaRPr/>
          </a:p>
        </p:txBody>
      </p:sp>
      <p:sp>
        <p:nvSpPr>
          <p:cNvPr id="2027" name="Google Shape;2027;p8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03</a:t>
            </a:r>
            <a:endParaRPr/>
          </a:p>
        </p:txBody>
      </p:sp>
      <p:sp>
        <p:nvSpPr>
          <p:cNvPr id="2028" name="Google Shape;2028;p85">
            <a:hlinkClick r:id="rId4" action="ppaction://hlinksldjump"/>
          </p:cNvPr>
          <p:cNvSpPr txBox="1">
            <a:spLocks noGrp="1"/>
          </p:cNvSpPr>
          <p:nvPr>
            <p:ph type="title" idx="14"/>
          </p:nvPr>
        </p:nvSpPr>
        <p:spPr>
          <a:xfrm>
            <a:off x="79217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rId4" action="ppaction://hlinksldjump"/>
              </a:rPr>
              <a:t>02</a:t>
            </a:r>
            <a:endParaRPr/>
          </a:p>
        </p:txBody>
      </p:sp>
      <p:sp>
        <p:nvSpPr>
          <p:cNvPr id="2029" name="Google Shape;2029;p85">
            <a:hlinkClick r:id="" action="ppaction://noaction"/>
          </p:cNvPr>
          <p:cNvSpPr txBox="1">
            <a:spLocks noGrp="1"/>
          </p:cNvSpPr>
          <p:nvPr>
            <p:ph type="title" idx="15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uFill>
                  <a:noFill/>
                </a:u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30" name="Google Shape;2030;p85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Rest of the project (including </a:t>
            </a:r>
            <a:r>
              <a:rPr lang="en-IN" dirty="0" err="1">
                <a:solidFill>
                  <a:schemeClr val="accent3"/>
                </a:solidFill>
              </a:rPr>
              <a:t>dashboard,analyt-ics</a:t>
            </a:r>
            <a:r>
              <a:rPr lang="en-IN" dirty="0">
                <a:solidFill>
                  <a:schemeClr val="accent3"/>
                </a:solidFill>
              </a:rPr>
              <a:t> etc.)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31" name="Google Shape;2031;p85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LOGIN PAGE</a:t>
            </a:r>
            <a:endParaRPr dirty="0"/>
          </a:p>
        </p:txBody>
      </p:sp>
      <p:sp>
        <p:nvSpPr>
          <p:cNvPr id="2032" name="Google Shape;2032;p85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uFill>
                  <a:noFill/>
                </a:uFill>
              </a:rPr>
              <a:t>OTHERS</a:t>
            </a:r>
            <a:endParaRPr dirty="0"/>
          </a:p>
        </p:txBody>
      </p:sp>
      <p:sp>
        <p:nvSpPr>
          <p:cNvPr id="2033" name="Google Shape;2033;p85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Through which you’ll enter the main page.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34" name="Google Shape;2034;p85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05</a:t>
            </a:r>
            <a:endParaRPr/>
          </a:p>
        </p:txBody>
      </p:sp>
      <p:sp>
        <p:nvSpPr>
          <p:cNvPr id="2035" name="Google Shape;2035;p85">
            <a:hlinkClick r:id="" action="ppaction://noaction"/>
          </p:cNvPr>
          <p:cNvSpPr txBox="1">
            <a:spLocks noGrp="1"/>
          </p:cNvSpPr>
          <p:nvPr>
            <p:ph type="title" idx="2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uFill>
                  <a:noFill/>
                </a:uFill>
                <a:hlinkClick r:id="" action="ppaction://noaction"/>
              </a:rPr>
              <a:t>06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IN ORGANISATION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265CB5-6ECC-AB4E-763B-94EF55E1BBCE}"/>
              </a:ext>
            </a:extLst>
          </p:cNvPr>
          <p:cNvSpPr txBox="1"/>
          <p:nvPr/>
        </p:nvSpPr>
        <p:spPr>
          <a:xfrm>
            <a:off x="2027072" y="1064525"/>
            <a:ext cx="509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records of hospitals that have consumed blood.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CE24E-0AEE-5841-58B1-28777849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77" y="2571749"/>
            <a:ext cx="7047584" cy="190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36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ANALYTICS IN ORGANISATION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717F2-9974-7110-51A0-BD4A62B9B749}"/>
              </a:ext>
            </a:extLst>
          </p:cNvPr>
          <p:cNvSpPr txBox="1"/>
          <p:nvPr/>
        </p:nvSpPr>
        <p:spPr>
          <a:xfrm>
            <a:off x="2349861" y="1064525"/>
            <a:ext cx="4640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show the available , total in, and total out blood</a:t>
            </a:r>
            <a:r>
              <a:rPr lang="en-IN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D4B10-637C-F5FE-F4B6-C92C9761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426" y="1913802"/>
            <a:ext cx="6048587" cy="25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4. ADMIN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27360-F3EF-61C4-F8A6-64EABCC2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72" y="1998133"/>
            <a:ext cx="6543328" cy="25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EEE96-6C50-43D4-1473-EA4A1CD7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DONAR LIST IN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B3390-4461-F51E-41E5-FC238C07AF60}"/>
              </a:ext>
            </a:extLst>
          </p:cNvPr>
          <p:cNvSpPr txBox="1"/>
          <p:nvPr/>
        </p:nvSpPr>
        <p:spPr>
          <a:xfrm>
            <a:off x="3054772" y="1064525"/>
            <a:ext cx="3142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display all the </a:t>
            </a:r>
            <a:r>
              <a:rPr lang="en-IN" dirty="0" err="1">
                <a:solidFill>
                  <a:schemeClr val="bg2">
                    <a:lumMod val="75000"/>
                  </a:schemeClr>
                </a:solidFill>
              </a:rPr>
              <a:t>donars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5DA40-A290-80F2-D71F-1CED1AD2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2571750"/>
            <a:ext cx="7125547" cy="18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HOSPITAL LIST IN ADMIN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B22872-7D65-C3FE-F147-D4B697B044B7}"/>
              </a:ext>
            </a:extLst>
          </p:cNvPr>
          <p:cNvSpPr txBox="1"/>
          <p:nvPr/>
        </p:nvSpPr>
        <p:spPr>
          <a:xfrm>
            <a:off x="2951199" y="1002453"/>
            <a:ext cx="3947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display all the hospitals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5F970-F52D-1427-6EEC-A5ABE900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20" y="2817707"/>
            <a:ext cx="6820747" cy="180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ORGANISATION LIST IN ADMIN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672D0-2578-BAEC-C575-57F178FAD463}"/>
              </a:ext>
            </a:extLst>
          </p:cNvPr>
          <p:cNvSpPr txBox="1"/>
          <p:nvPr/>
        </p:nvSpPr>
        <p:spPr>
          <a:xfrm>
            <a:off x="2167467" y="1029763"/>
            <a:ext cx="692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This will display all the organisations list that have logged 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6F5FD-0E6D-6F3E-F198-A7E14D7D2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293" y="2763520"/>
            <a:ext cx="6676458" cy="20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06"/>
          <p:cNvSpPr/>
          <p:nvPr/>
        </p:nvSpPr>
        <p:spPr>
          <a:xfrm>
            <a:off x="1912659" y="4138364"/>
            <a:ext cx="93812" cy="92098"/>
          </a:xfrm>
          <a:custGeom>
            <a:avLst/>
            <a:gdLst/>
            <a:ahLst/>
            <a:cxnLst/>
            <a:rect l="l" t="t" r="r" b="b"/>
            <a:pathLst>
              <a:path w="1642" h="1612" extrusionOk="0">
                <a:moveTo>
                  <a:pt x="821" y="1"/>
                </a:moveTo>
                <a:cubicBezTo>
                  <a:pt x="365" y="1"/>
                  <a:pt x="1" y="335"/>
                  <a:pt x="1" y="791"/>
                </a:cubicBezTo>
                <a:cubicBezTo>
                  <a:pt x="1" y="1247"/>
                  <a:pt x="365" y="1612"/>
                  <a:pt x="821" y="1612"/>
                </a:cubicBezTo>
                <a:cubicBezTo>
                  <a:pt x="1277" y="1612"/>
                  <a:pt x="1642" y="1247"/>
                  <a:pt x="1642" y="791"/>
                </a:cubicBezTo>
                <a:cubicBezTo>
                  <a:pt x="1642" y="335"/>
                  <a:pt x="1277" y="1"/>
                  <a:pt x="82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106"/>
          <p:cNvSpPr/>
          <p:nvPr/>
        </p:nvSpPr>
        <p:spPr>
          <a:xfrm>
            <a:off x="2846932" y="4138478"/>
            <a:ext cx="104267" cy="91926"/>
          </a:xfrm>
          <a:custGeom>
            <a:avLst/>
            <a:gdLst/>
            <a:ahLst/>
            <a:cxnLst/>
            <a:rect l="l" t="t" r="r" b="b"/>
            <a:pathLst>
              <a:path w="1825" h="1609" extrusionOk="0">
                <a:moveTo>
                  <a:pt x="908" y="0"/>
                </a:moveTo>
                <a:cubicBezTo>
                  <a:pt x="609" y="0"/>
                  <a:pt x="334" y="174"/>
                  <a:pt x="183" y="455"/>
                </a:cubicBezTo>
                <a:cubicBezTo>
                  <a:pt x="0" y="850"/>
                  <a:pt x="152" y="1336"/>
                  <a:pt x="578" y="1519"/>
                </a:cubicBezTo>
                <a:cubicBezTo>
                  <a:pt x="692" y="1580"/>
                  <a:pt x="813" y="1609"/>
                  <a:pt x="933" y="1609"/>
                </a:cubicBezTo>
                <a:cubicBezTo>
                  <a:pt x="1228" y="1609"/>
                  <a:pt x="1512" y="1435"/>
                  <a:pt x="1642" y="1154"/>
                </a:cubicBezTo>
                <a:cubicBezTo>
                  <a:pt x="1824" y="759"/>
                  <a:pt x="1672" y="273"/>
                  <a:pt x="1277" y="90"/>
                </a:cubicBezTo>
                <a:cubicBezTo>
                  <a:pt x="1154" y="29"/>
                  <a:pt x="1029" y="0"/>
                  <a:pt x="90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106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DELETING A RECORD IN ADMIN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B9CE80-858B-8873-F97E-7ED11297EC25}"/>
              </a:ext>
            </a:extLst>
          </p:cNvPr>
          <p:cNvSpPr txBox="1"/>
          <p:nvPr/>
        </p:nvSpPr>
        <p:spPr>
          <a:xfrm>
            <a:off x="2328052" y="1064525"/>
            <a:ext cx="4333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By clicking on delete button you can delete a record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86917-D691-AEC5-145F-B2DA0D48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60" y="2106506"/>
            <a:ext cx="2567093" cy="192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89A3C-B5FE-50DB-2197-6A4843145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493" y="2018453"/>
            <a:ext cx="3237654" cy="20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92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0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" sz="8000" dirty="0"/>
            </a:br>
            <a:br>
              <a:rPr lang="en" sz="8000" dirty="0"/>
            </a:br>
            <a:endParaRPr sz="8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E7FED-9FC5-09F0-10DB-B66C9BAFDDA0}"/>
              </a:ext>
            </a:extLst>
          </p:cNvPr>
          <p:cNvSpPr txBox="1"/>
          <p:nvPr/>
        </p:nvSpPr>
        <p:spPr>
          <a:xfrm>
            <a:off x="3095413" y="839893"/>
            <a:ext cx="4030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THANK</a:t>
            </a:r>
          </a:p>
          <a:p>
            <a:r>
              <a:rPr lang="en-US" sz="6000" dirty="0"/>
              <a:t> YOU!</a:t>
            </a:r>
            <a:endParaRPr lang="en-IN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87"/>
          <p:cNvSpPr txBox="1">
            <a:spLocks noGrp="1"/>
          </p:cNvSpPr>
          <p:nvPr>
            <p:ph type="title"/>
          </p:nvPr>
        </p:nvSpPr>
        <p:spPr>
          <a:xfrm>
            <a:off x="1569450" y="1152050"/>
            <a:ext cx="6005100" cy="15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br>
              <a:rPr lang="en-IN" dirty="0"/>
            </a:br>
            <a:endParaRPr dirty="0"/>
          </a:p>
        </p:txBody>
      </p:sp>
      <p:sp>
        <p:nvSpPr>
          <p:cNvPr id="2058" name="Google Shape;2058;p87"/>
          <p:cNvSpPr txBox="1">
            <a:spLocks noGrp="1"/>
          </p:cNvSpPr>
          <p:nvPr>
            <p:ph type="subTitle" idx="1"/>
          </p:nvPr>
        </p:nvSpPr>
        <p:spPr>
          <a:xfrm>
            <a:off x="1904250" y="2756350"/>
            <a:ext cx="5335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The Blood Bank Management System using the MERN (MongoDB, Express.js, React.js, Node.js) stack is designed to efficiently manage and streamline the processes involved in a blood bank. This web-based application helps blood banks, hospitals, and other healthcare organizations to maintain and organize their blood inventory, donor information, and other related data</a:t>
            </a:r>
            <a:endParaRPr sz="1200" b="1" dirty="0">
              <a:solidFill>
                <a:schemeClr val="accent3"/>
              </a:solidFill>
            </a:endParaRPr>
          </a:p>
        </p:txBody>
      </p:sp>
      <p:sp>
        <p:nvSpPr>
          <p:cNvPr id="2059" name="Google Shape;2059;p87"/>
          <p:cNvSpPr/>
          <p:nvPr/>
        </p:nvSpPr>
        <p:spPr>
          <a:xfrm>
            <a:off x="3881688" y="3991450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8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TECHNOLOGIES USED</a:t>
            </a:r>
            <a:endParaRPr dirty="0"/>
          </a:p>
        </p:txBody>
      </p:sp>
      <p:sp>
        <p:nvSpPr>
          <p:cNvPr id="2065" name="Google Shape;2065;p88"/>
          <p:cNvSpPr txBox="1">
            <a:spLocks noGrp="1"/>
          </p:cNvSpPr>
          <p:nvPr>
            <p:ph type="body" idx="1"/>
          </p:nvPr>
        </p:nvSpPr>
        <p:spPr>
          <a:xfrm>
            <a:off x="713225" y="1122325"/>
            <a:ext cx="7717500" cy="35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MongoDB: A NoSQL database for efficient and scalable data storage.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 • Express.js: Serving as the backend framework, Express.js enables the creation of a powerful and flexible API.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 • React: The frontend is developed using React, allowing for a dynamic and responsive user interface.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• Node.js: As the runtime environment, Node.js ensures efficient server-side execution.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066" name="Google Shape;2066;p88"/>
          <p:cNvSpPr/>
          <p:nvPr/>
        </p:nvSpPr>
        <p:spPr>
          <a:xfrm>
            <a:off x="812919" y="2519656"/>
            <a:ext cx="6919" cy="10401"/>
          </a:xfrm>
          <a:custGeom>
            <a:avLst/>
            <a:gdLst/>
            <a:ahLst/>
            <a:cxnLst/>
            <a:rect l="l" t="t" r="r" b="b"/>
            <a:pathLst>
              <a:path w="161" h="242" extrusionOk="0">
                <a:moveTo>
                  <a:pt x="81" y="1"/>
                </a:moveTo>
                <a:lnTo>
                  <a:pt x="0" y="161"/>
                </a:lnTo>
                <a:lnTo>
                  <a:pt x="134" y="241"/>
                </a:lnTo>
                <a:cubicBezTo>
                  <a:pt x="134" y="161"/>
                  <a:pt x="134" y="108"/>
                  <a:pt x="161" y="27"/>
                </a:cubicBezTo>
                <a:lnTo>
                  <a:pt x="81" y="1"/>
                </a:lnTo>
                <a:close/>
              </a:path>
            </a:pathLst>
          </a:custGeom>
          <a:solidFill>
            <a:srgbClr val="806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89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PACKAGES INSTALLED</a:t>
            </a:r>
            <a:endParaRPr dirty="0"/>
          </a:p>
        </p:txBody>
      </p:sp>
      <p:sp>
        <p:nvSpPr>
          <p:cNvPr id="2072" name="Google Shape;2072;p89"/>
          <p:cNvSpPr txBox="1">
            <a:spLocks noGrp="1"/>
          </p:cNvSpPr>
          <p:nvPr>
            <p:ph type="subTitle" idx="1"/>
          </p:nvPr>
        </p:nvSpPr>
        <p:spPr>
          <a:xfrm>
            <a:off x="713250" y="1123450"/>
            <a:ext cx="8293200" cy="34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endParaRPr lang="en-US" dirty="0"/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bcrypt</a:t>
            </a:r>
            <a:r>
              <a:rPr lang="en-US" dirty="0">
                <a:solidFill>
                  <a:schemeClr val="accent3"/>
                </a:solidFill>
              </a:rPr>
              <a:t>: Employed for password hashing, ensuring the security of user credentials.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accent3"/>
                </a:solidFill>
              </a:rPr>
              <a:t> •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jsonwebtoken</a:t>
            </a:r>
            <a:r>
              <a:rPr lang="en-US" dirty="0">
                <a:solidFill>
                  <a:schemeClr val="accent3"/>
                </a:solidFill>
              </a:rPr>
              <a:t>: Facilitates tokenization for user authentication and session management.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accent3"/>
                </a:solidFill>
              </a:rPr>
              <a:t> •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mongoose</a:t>
            </a:r>
            <a:r>
              <a:rPr lang="en-US" dirty="0">
                <a:solidFill>
                  <a:schemeClr val="accent3"/>
                </a:solidFill>
              </a:rPr>
              <a:t>: Used to establish a connection between the application and the MongoDB database. 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dirty="0">
              <a:solidFill>
                <a:schemeClr val="accent3"/>
              </a:solidFill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accent3"/>
                </a:solidFill>
              </a:rPr>
              <a:t>•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axios</a:t>
            </a:r>
            <a:r>
              <a:rPr lang="en-US" dirty="0">
                <a:solidFill>
                  <a:schemeClr val="accent3"/>
                </a:solidFill>
              </a:rPr>
              <a:t>: Integrated into the React frontend for making API requests to the backend, facilitating CRUD operations.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90"/>
          <p:cNvSpPr txBox="1">
            <a:spLocks noGrp="1"/>
          </p:cNvSpPr>
          <p:nvPr>
            <p:ph type="title"/>
          </p:nvPr>
        </p:nvSpPr>
        <p:spPr>
          <a:xfrm>
            <a:off x="1569450" y="135467"/>
            <a:ext cx="4140470" cy="636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0" dirty="0"/>
              <a:t>WELCOMING PAGE</a:t>
            </a:r>
            <a:endParaRPr sz="2800" b="0" dirty="0"/>
          </a:p>
        </p:txBody>
      </p:sp>
      <p:sp>
        <p:nvSpPr>
          <p:cNvPr id="2078" name="Google Shape;2078;p90"/>
          <p:cNvSpPr txBox="1">
            <a:spLocks noGrp="1"/>
          </p:cNvSpPr>
          <p:nvPr>
            <p:ph type="subTitle" idx="1"/>
          </p:nvPr>
        </p:nvSpPr>
        <p:spPr>
          <a:xfrm>
            <a:off x="6631093" y="1557867"/>
            <a:ext cx="2397760" cy="1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79" name="Google Shape;2079;p90"/>
          <p:cNvSpPr/>
          <p:nvPr/>
        </p:nvSpPr>
        <p:spPr>
          <a:xfrm>
            <a:off x="3881688" y="3819325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2045B-C4A7-67D9-5E67-758BCAD91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47" y="1138668"/>
            <a:ext cx="4294293" cy="3227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91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LOGIN PAGE</a:t>
            </a:r>
            <a:endParaRPr dirty="0"/>
          </a:p>
        </p:txBody>
      </p:sp>
      <p:sp>
        <p:nvSpPr>
          <p:cNvPr id="2085" name="Google Shape;2085;p91"/>
          <p:cNvSpPr txBox="1">
            <a:spLocks noGrp="1"/>
          </p:cNvSpPr>
          <p:nvPr>
            <p:ph type="subTitle" idx="1"/>
          </p:nvPr>
        </p:nvSpPr>
        <p:spPr>
          <a:xfrm flipH="1">
            <a:off x="8430749" y="2036618"/>
            <a:ext cx="1045759" cy="2532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9026C-5998-FE8D-5105-D7F35DE2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651" y="1183205"/>
            <a:ext cx="6406697" cy="295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3163B-E723-D45E-816E-E4D056C0CAED}"/>
              </a:ext>
            </a:extLst>
          </p:cNvPr>
          <p:cNvSpPr txBox="1"/>
          <p:nvPr/>
        </p:nvSpPr>
        <p:spPr>
          <a:xfrm flipH="1">
            <a:off x="257388" y="135466"/>
            <a:ext cx="276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REGISTER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5A6F4-2F41-FCF9-B4FD-CDFADE29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893" y="257387"/>
            <a:ext cx="6062134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40620E-8066-D099-828F-5E0BB50C8DD9}"/>
              </a:ext>
            </a:extLst>
          </p:cNvPr>
          <p:cNvSpPr txBox="1"/>
          <p:nvPr/>
        </p:nvSpPr>
        <p:spPr>
          <a:xfrm>
            <a:off x="3562773" y="576085"/>
            <a:ext cx="417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/>
              <a:t>ROLES TO LOGIN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C25FE-E1AA-5B36-A521-BC316E7D2547}"/>
              </a:ext>
            </a:extLst>
          </p:cNvPr>
          <p:cNvSpPr txBox="1"/>
          <p:nvPr/>
        </p:nvSpPr>
        <p:spPr>
          <a:xfrm>
            <a:off x="1706881" y="1889759"/>
            <a:ext cx="72000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DONAR</a:t>
            </a:r>
            <a:r>
              <a:rPr lang="en-IN" dirty="0" err="1">
                <a:sym typeface="Wingdings" panose="05000000000000000000" pitchFamily="2" charset="2"/>
              </a:rPr>
              <a:t>If</a:t>
            </a:r>
            <a:r>
              <a:rPr lang="en-IN" dirty="0">
                <a:sym typeface="Wingdings" panose="05000000000000000000" pitchFamily="2" charset="2"/>
              </a:rPr>
              <a:t> you login as </a:t>
            </a:r>
            <a:r>
              <a:rPr lang="en-IN" dirty="0" err="1">
                <a:sym typeface="Wingdings" panose="05000000000000000000" pitchFamily="2" charset="2"/>
              </a:rPr>
              <a:t>donar</a:t>
            </a:r>
            <a:r>
              <a:rPr lang="en-IN" dirty="0">
                <a:sym typeface="Wingdings" panose="05000000000000000000" pitchFamily="2" charset="2"/>
              </a:rPr>
              <a:t> you can see how much donations have you done </a:t>
            </a:r>
          </a:p>
          <a:p>
            <a:r>
              <a:rPr lang="en-IN" dirty="0">
                <a:sym typeface="Wingdings" panose="05000000000000000000" pitchFamily="2" charset="2"/>
              </a:rPr>
              <a:t>       and which organisation handles you.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ADMIN</a:t>
            </a:r>
            <a:r>
              <a:rPr lang="en-IN" dirty="0">
                <a:sym typeface="Wingdings" panose="05000000000000000000" pitchFamily="2" charset="2"/>
              </a:rPr>
              <a:t> If you login as  an admin you can see  the </a:t>
            </a:r>
            <a:r>
              <a:rPr lang="en-IN" dirty="0" err="1">
                <a:sym typeface="Wingdings" panose="05000000000000000000" pitchFamily="2" charset="2"/>
              </a:rPr>
              <a:t>donar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list,the</a:t>
            </a:r>
            <a:r>
              <a:rPr lang="en-IN" dirty="0">
                <a:sym typeface="Wingdings" panose="05000000000000000000" pitchFamily="2" charset="2"/>
              </a:rPr>
              <a:t> hospitals list and </a:t>
            </a:r>
          </a:p>
          <a:p>
            <a:r>
              <a:rPr lang="en-IN" dirty="0">
                <a:sym typeface="Wingdings" panose="05000000000000000000" pitchFamily="2" charset="2"/>
              </a:rPr>
              <a:t>        the  organisations list.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HOSPITAL</a:t>
            </a:r>
            <a:r>
              <a:rPr lang="en-IN" dirty="0">
                <a:sym typeface="Wingdings" panose="05000000000000000000" pitchFamily="2" charset="2"/>
              </a:rPr>
              <a:t> If you login as hospital you can see how much blood have you consumed and which organisation handles you.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ORGANISATION</a:t>
            </a:r>
            <a:r>
              <a:rPr lang="en-IN" dirty="0" err="1">
                <a:sym typeface="Wingdings" panose="05000000000000000000" pitchFamily="2" charset="2"/>
              </a:rPr>
              <a:t>If</a:t>
            </a:r>
            <a:r>
              <a:rPr lang="en-IN" dirty="0">
                <a:sym typeface="Wingdings" panose="05000000000000000000" pitchFamily="2" charset="2"/>
              </a:rPr>
              <a:t> you login as an organisation you can add </a:t>
            </a:r>
            <a:r>
              <a:rPr lang="en-IN" dirty="0" err="1">
                <a:sym typeface="Wingdings" panose="05000000000000000000" pitchFamily="2" charset="2"/>
              </a:rPr>
              <a:t>inventories,see</a:t>
            </a:r>
            <a:r>
              <a:rPr lang="en-IN" dirty="0">
                <a:sym typeface="Wingdings" panose="05000000000000000000" pitchFamily="2" charset="2"/>
              </a:rPr>
              <a:t> </a:t>
            </a:r>
            <a:r>
              <a:rPr lang="en-IN" dirty="0" err="1">
                <a:sym typeface="Wingdings" panose="05000000000000000000" pitchFamily="2" charset="2"/>
              </a:rPr>
              <a:t>donars</a:t>
            </a:r>
            <a:r>
              <a:rPr lang="en-IN" dirty="0">
                <a:sym typeface="Wingdings" panose="05000000000000000000" pitchFamily="2" charset="2"/>
              </a:rPr>
              <a:t> and hospitals.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gant Education Pack for Students XL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644</Words>
  <Application>Microsoft Office PowerPoint</Application>
  <PresentationFormat>On-screen Show (16:9)</PresentationFormat>
  <Paragraphs>87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Manjari</vt:lpstr>
      <vt:lpstr>Roboto</vt:lpstr>
      <vt:lpstr>Ubuntu</vt:lpstr>
      <vt:lpstr>Arial</vt:lpstr>
      <vt:lpstr>Hammersmith One</vt:lpstr>
      <vt:lpstr>Wingdings</vt:lpstr>
      <vt:lpstr>Elegant Education Pack for Students XL by Slidesgo</vt:lpstr>
      <vt:lpstr>BLOOD BANK  MANAGEMENT SYSTEM</vt:lpstr>
      <vt:lpstr>Table of contents</vt:lpstr>
      <vt:lpstr>INTRODUCTION </vt:lpstr>
      <vt:lpstr>TECHNOLOGIES USED</vt:lpstr>
      <vt:lpstr>PACKAGES INSTALLED</vt:lpstr>
      <vt:lpstr>WELCOMING PAGE</vt:lpstr>
      <vt:lpstr>   LOGIN PAGE</vt:lpstr>
      <vt:lpstr>PowerPoint Presentation</vt:lpstr>
      <vt:lpstr>PowerPoint Presentation</vt:lpstr>
      <vt:lpstr>PowerPoint Presentation</vt:lpstr>
      <vt:lpstr>ORGANISATION IN DONOR</vt:lpstr>
      <vt:lpstr>DONATION IN DONOR </vt:lpstr>
      <vt:lpstr>LOGOUT BUTTON</vt:lpstr>
      <vt:lpstr>2.HOSPITAL</vt:lpstr>
      <vt:lpstr>ORGANISATION IN HOSPITAL</vt:lpstr>
      <vt:lpstr>CONSUMER IN HOSPITAL</vt:lpstr>
      <vt:lpstr>3.ORGANISATION</vt:lpstr>
      <vt:lpstr>INVENTORY IN ORGANISATION</vt:lpstr>
      <vt:lpstr>DONARS IN ORGANISATION</vt:lpstr>
      <vt:lpstr>HOSPITAL IN ORGANISATION</vt:lpstr>
      <vt:lpstr>ANALYTICS IN ORGANISATION</vt:lpstr>
      <vt:lpstr>4. ADMIN </vt:lpstr>
      <vt:lpstr>DONAR LIST IN ADMIN</vt:lpstr>
      <vt:lpstr>HOSPITAL LIST IN ADMIN</vt:lpstr>
      <vt:lpstr>ORGANISATION LIST IN ADMIN</vt:lpstr>
      <vt:lpstr>DELETING A RECORD IN ADMIN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BANK  MANAGEMENT SYSTEM</dc:title>
  <cp:lastModifiedBy>KASHISH PAHWA_26A</cp:lastModifiedBy>
  <cp:revision>3</cp:revision>
  <dcterms:modified xsi:type="dcterms:W3CDTF">2024-01-14T20:45:33Z</dcterms:modified>
</cp:coreProperties>
</file>